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4"/>
  </p:sldMasterIdLst>
  <p:notesMasterIdLst>
    <p:notesMasterId r:id="rId11"/>
  </p:notesMasterIdLst>
  <p:sldIdLst>
    <p:sldId id="266" r:id="rId5"/>
    <p:sldId id="267" r:id="rId6"/>
    <p:sldId id="268" r:id="rId7"/>
    <p:sldId id="269" r:id="rId8"/>
    <p:sldId id="270" r:id="rId9"/>
    <p:sldId id="27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8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9/16/2023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3A52079-6997-47B8-B262-4ED5D2EA2D74}" type="datetime1">
              <a:rPr lang="en-US" smtClean="0"/>
              <a:t>9/16/2023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53323056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9/16/2023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4365959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9/16/2023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486789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7B41ED8-AC2E-4560-8CC9-E6292DDF25B6}" type="datetime1">
              <a:rPr lang="en-US" smtClean="0"/>
              <a:t>9/16/2023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1315825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85238998-10EA-455D-8FDC-3EBC7E198582}" type="datetime1">
              <a:rPr lang="en-US" smtClean="0"/>
              <a:t>9/16/2023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82560472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F5A4E9B6-2EC2-45E6-A437-DCC674AAC4AF}" type="datetime1">
              <a:rPr lang="en-US" smtClean="0"/>
              <a:t>9/16/2023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508063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5CB83234-995D-4149-8E1E-BC120E9070D5}" type="datetime1">
              <a:rPr lang="en-US" smtClean="0"/>
              <a:t>9/16/2023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6388795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9/16/2023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237283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9/16/2023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411382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BE378FF3-85EA-48E5-8D8C-1DB156807E49}" type="datetime1">
              <a:rPr lang="en-US" smtClean="0"/>
              <a:t>9/16/2023</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951337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73F94F13-1676-4B68-A383-661B657F6E63}" type="datetime1">
              <a:rPr lang="en-US" smtClean="0"/>
              <a:t>9/16/2023</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175163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5CB83234-995D-4149-8E1E-BC120E9070D5}" type="datetime1">
              <a:rPr lang="en-US" smtClean="0"/>
              <a:t>9/16/2023</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9247068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346209" y="-71011"/>
            <a:ext cx="12191980" cy="6857990"/>
          </a:xfrm>
          <a:prstGeom prst="rect">
            <a:avLst/>
          </a:prstGeom>
        </p:spPr>
      </p:pic>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7434352" y="5292339"/>
            <a:ext cx="5268177" cy="531866"/>
          </a:xfrm>
        </p:spPr>
        <p:txBody>
          <a:bodyPr>
            <a:normAutofit/>
          </a:bodyPr>
          <a:lstStyle/>
          <a:p>
            <a:pPr algn="l">
              <a:spcAft>
                <a:spcPts val="600"/>
              </a:spcAft>
            </a:pPr>
            <a:r>
              <a:rPr lang="en-US" sz="1800" dirty="0">
                <a:solidFill>
                  <a:srgbClr val="FFFFFF"/>
                </a:solidFill>
              </a:rPr>
              <a:t>Submitted by :- Aniket Katiyar (Data Analyst)</a:t>
            </a:r>
          </a:p>
        </p:txBody>
      </p:sp>
      <p:sp>
        <p:nvSpPr>
          <p:cNvPr id="6" name="TextBox 5">
            <a:extLst>
              <a:ext uri="{FF2B5EF4-FFF2-40B4-BE49-F238E27FC236}">
                <a16:creationId xmlns:a16="http://schemas.microsoft.com/office/drawing/2014/main" id="{2C81F5D3-B320-E862-DF2A-15EB0F17ADCA}"/>
              </a:ext>
            </a:extLst>
          </p:cNvPr>
          <p:cNvSpPr txBox="1"/>
          <p:nvPr/>
        </p:nvSpPr>
        <p:spPr>
          <a:xfrm>
            <a:off x="7226423" y="4705166"/>
            <a:ext cx="4788023" cy="461665"/>
          </a:xfrm>
          <a:prstGeom prst="rect">
            <a:avLst/>
          </a:prstGeom>
          <a:noFill/>
        </p:spPr>
        <p:txBody>
          <a:bodyPr wrap="square" rtlCol="0">
            <a:spAutoFit/>
          </a:bodyPr>
          <a:lstStyle/>
          <a:p>
            <a:r>
              <a:rPr lang="en-US" sz="2400" dirty="0">
                <a:latin typeface="Arial Black" panose="020B0A04020102020204" pitchFamily="34" charset="0"/>
              </a:rPr>
              <a:t>Monthly Sales Data Report</a:t>
            </a: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73D76-6413-F667-8171-3C39684E66CD}"/>
              </a:ext>
            </a:extLst>
          </p:cNvPr>
          <p:cNvSpPr>
            <a:spLocks noGrp="1"/>
          </p:cNvSpPr>
          <p:nvPr>
            <p:ph type="title"/>
          </p:nvPr>
        </p:nvSpPr>
        <p:spPr>
          <a:xfrm>
            <a:off x="1295400" y="499370"/>
            <a:ext cx="9601200" cy="947691"/>
          </a:xfrm>
        </p:spPr>
        <p:txBody>
          <a:bodyPr/>
          <a:lstStyle/>
          <a:p>
            <a:r>
              <a:rPr lang="en-US" b="1" i="0" dirty="0">
                <a:effectLst/>
                <a:latin typeface="Arial Black" panose="020B0A04020102020204" pitchFamily="34" charset="0"/>
              </a:rPr>
              <a:t>Agenda Purpose</a:t>
            </a:r>
            <a:endParaRPr lang="en-US" dirty="0">
              <a:latin typeface="Arial Black" panose="020B0A04020102020204" pitchFamily="34" charset="0"/>
            </a:endParaRPr>
          </a:p>
        </p:txBody>
      </p:sp>
      <p:sp>
        <p:nvSpPr>
          <p:cNvPr id="3" name="Content Placeholder 2">
            <a:extLst>
              <a:ext uri="{FF2B5EF4-FFF2-40B4-BE49-F238E27FC236}">
                <a16:creationId xmlns:a16="http://schemas.microsoft.com/office/drawing/2014/main" id="{4D2C5C2D-4D73-C37E-52CA-D26178E08B35}"/>
              </a:ext>
            </a:extLst>
          </p:cNvPr>
          <p:cNvSpPr>
            <a:spLocks noGrp="1"/>
          </p:cNvSpPr>
          <p:nvPr>
            <p:ph idx="1"/>
          </p:nvPr>
        </p:nvSpPr>
        <p:spPr>
          <a:xfrm>
            <a:off x="1295400" y="1796247"/>
            <a:ext cx="9753600" cy="4562383"/>
          </a:xfrm>
        </p:spPr>
        <p:txBody>
          <a:bodyPr>
            <a:normAutofit/>
          </a:bodyPr>
          <a:lstStyle/>
          <a:p>
            <a:pPr>
              <a:buFont typeface="Wingdings" panose="05000000000000000000" pitchFamily="2" charset="2"/>
              <a:buChar char="q"/>
            </a:pPr>
            <a:endParaRPr lang="en-US" sz="1600" b="0" i="0" dirty="0">
              <a:solidFill>
                <a:schemeClr val="tx1"/>
              </a:solidFill>
              <a:effectLst/>
              <a:latin typeface="Arial" panose="020B0604020202020204" pitchFamily="34" charset="0"/>
              <a:cs typeface="Arial" panose="020B0604020202020204" pitchFamily="34" charset="0"/>
            </a:endParaRPr>
          </a:p>
          <a:p>
            <a:pPr>
              <a:buFont typeface="Wingdings" panose="05000000000000000000" pitchFamily="2" charset="2"/>
              <a:buChar char="q"/>
            </a:pPr>
            <a:r>
              <a:rPr lang="en-US" sz="1600" b="0" i="0" dirty="0">
                <a:solidFill>
                  <a:schemeClr val="tx1"/>
                </a:solidFill>
                <a:effectLst/>
                <a:latin typeface="Arial" panose="020B0604020202020204" pitchFamily="34" charset="0"/>
                <a:cs typeface="Arial" panose="020B0604020202020204" pitchFamily="34" charset="0"/>
              </a:rPr>
              <a:t>Today, we will explore a comprehensive analysis of our e-commerce sales data. Our presentation will be structured as follows, allowing us to delve into key aspects of our e-commerce performance and insights</a:t>
            </a:r>
            <a:r>
              <a:rPr lang="en-US" sz="1600" dirty="0">
                <a:solidFill>
                  <a:schemeClr val="tx1"/>
                </a:solidFill>
                <a:latin typeface="Arial" panose="020B0604020202020204" pitchFamily="34" charset="0"/>
                <a:cs typeface="Arial" panose="020B0604020202020204" pitchFamily="34" charset="0"/>
              </a:rPr>
              <a:t>:-</a:t>
            </a:r>
          </a:p>
          <a:p>
            <a:pPr>
              <a:buFont typeface="Wingdings" panose="05000000000000000000" pitchFamily="2" charset="2"/>
              <a:buChar char="q"/>
            </a:pPr>
            <a:endParaRPr lang="en-US" sz="1600" dirty="0">
              <a:solidFill>
                <a:schemeClr val="tx1"/>
              </a:solidFill>
              <a:latin typeface="Arial" panose="020B0604020202020204" pitchFamily="34" charset="0"/>
              <a:cs typeface="Arial" panose="020B0604020202020204" pitchFamily="34" charset="0"/>
            </a:endParaRPr>
          </a:p>
          <a:p>
            <a:pPr algn="l">
              <a:buFont typeface="Wingdings" panose="05000000000000000000" pitchFamily="2" charset="2"/>
              <a:buChar char="q"/>
            </a:pPr>
            <a:r>
              <a:rPr lang="en-US" sz="1600" b="1" i="0" dirty="0">
                <a:solidFill>
                  <a:schemeClr val="tx1"/>
                </a:solidFill>
                <a:effectLst/>
                <a:latin typeface="Arial" panose="020B0604020202020204" pitchFamily="34" charset="0"/>
                <a:cs typeface="Arial" panose="020B0604020202020204" pitchFamily="34" charset="0"/>
              </a:rPr>
              <a:t>Data Overview:</a:t>
            </a:r>
            <a:r>
              <a:rPr lang="en-US" sz="1600" b="0" i="0" dirty="0">
                <a:solidFill>
                  <a:schemeClr val="tx1"/>
                </a:solidFill>
                <a:effectLst/>
                <a:latin typeface="Arial" panose="020B0604020202020204" pitchFamily="34" charset="0"/>
                <a:cs typeface="Arial" panose="020B0604020202020204" pitchFamily="34" charset="0"/>
              </a:rPr>
              <a:t> We'll start by providing an overview of the data sources and collection methods, ensuring a solid understanding of the foundation for our analysis.</a:t>
            </a:r>
          </a:p>
          <a:p>
            <a:pPr algn="l">
              <a:buFont typeface="Wingdings" panose="05000000000000000000" pitchFamily="2" charset="2"/>
              <a:buChar char="q"/>
            </a:pPr>
            <a:r>
              <a:rPr lang="en-US" sz="1600" b="1" i="0" dirty="0">
                <a:solidFill>
                  <a:schemeClr val="tx1"/>
                </a:solidFill>
                <a:effectLst/>
                <a:latin typeface="Arial" panose="020B0604020202020204" pitchFamily="34" charset="0"/>
                <a:cs typeface="Arial" panose="020B0604020202020204" pitchFamily="34" charset="0"/>
              </a:rPr>
              <a:t>Sales Trends:</a:t>
            </a:r>
            <a:r>
              <a:rPr lang="en-US" sz="1600" b="0" i="0" dirty="0">
                <a:solidFill>
                  <a:schemeClr val="tx1"/>
                </a:solidFill>
                <a:effectLst/>
                <a:latin typeface="Arial" panose="020B0604020202020204" pitchFamily="34" charset="0"/>
                <a:cs typeface="Arial" panose="020B0604020202020204" pitchFamily="34" charset="0"/>
              </a:rPr>
              <a:t> We'll dive into the sales data, examining trends, seasonality, and any noteworthy patterns that have emerged over time</a:t>
            </a:r>
          </a:p>
          <a:p>
            <a:pPr algn="l">
              <a:buFont typeface="Wingdings" panose="05000000000000000000" pitchFamily="2" charset="2"/>
              <a:buChar char="q"/>
            </a:pPr>
            <a:r>
              <a:rPr lang="en-US" sz="1600" b="1" i="0" dirty="0">
                <a:solidFill>
                  <a:schemeClr val="tx1"/>
                </a:solidFill>
                <a:effectLst/>
                <a:latin typeface="Arial" panose="020B0604020202020204" pitchFamily="34" charset="0"/>
                <a:cs typeface="Arial" panose="020B0604020202020204" pitchFamily="34" charset="0"/>
              </a:rPr>
              <a:t>Product Analysis:</a:t>
            </a:r>
            <a:r>
              <a:rPr lang="en-US" sz="1600" b="0" i="0" dirty="0">
                <a:solidFill>
                  <a:schemeClr val="tx1"/>
                </a:solidFill>
                <a:effectLst/>
                <a:latin typeface="Arial" panose="020B0604020202020204" pitchFamily="34" charset="0"/>
                <a:cs typeface="Arial" panose="020B0604020202020204" pitchFamily="34" charset="0"/>
              </a:rPr>
              <a:t> We'll analyze product performance, identifying top-performing and underperforming products, along with their impact on overall sales.</a:t>
            </a:r>
            <a:endParaRPr lang="en-US" sz="1600" dirty="0">
              <a:solidFill>
                <a:schemeClr val="tx1"/>
              </a:solidFill>
              <a:latin typeface="Arial" panose="020B0604020202020204" pitchFamily="34" charset="0"/>
              <a:cs typeface="Arial" panose="020B0604020202020204" pitchFamily="34" charset="0"/>
            </a:endParaRPr>
          </a:p>
          <a:p>
            <a:pPr algn="l">
              <a:buFont typeface="Wingdings" panose="05000000000000000000" pitchFamily="2" charset="2"/>
              <a:buChar char="q"/>
            </a:pPr>
            <a:r>
              <a:rPr lang="en-US" sz="1600" b="1" i="0" dirty="0">
                <a:solidFill>
                  <a:schemeClr val="tx1"/>
                </a:solidFill>
                <a:effectLst/>
                <a:latin typeface="Arial" panose="020B0604020202020204" pitchFamily="34" charset="0"/>
                <a:cs typeface="Arial" panose="020B0604020202020204" pitchFamily="34" charset="0"/>
              </a:rPr>
              <a:t>Recommendations:</a:t>
            </a:r>
            <a:r>
              <a:rPr lang="en-US" sz="1600" b="0" i="0" dirty="0">
                <a:solidFill>
                  <a:schemeClr val="tx1"/>
                </a:solidFill>
                <a:effectLst/>
                <a:latin typeface="Arial" panose="020B0604020202020204" pitchFamily="34" charset="0"/>
                <a:cs typeface="Arial" panose="020B0604020202020204" pitchFamily="34" charset="0"/>
              </a:rPr>
              <a:t> We'll conclude by providing actionable recommendations based on our findings, aiming to optimize our e-commerce strategy.</a:t>
            </a:r>
            <a:endParaRPr lang="en-US" sz="1600"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q"/>
            </a:pPr>
            <a:endParaRPr lang="en-US" sz="1600" b="0" i="0" dirty="0">
              <a:solidFill>
                <a:schemeClr val="tx1"/>
              </a:solidFill>
              <a:effectLst/>
              <a:latin typeface="Arial" panose="020B0604020202020204" pitchFamily="34" charset="0"/>
              <a:cs typeface="Arial" panose="020B0604020202020204" pitchFamily="34" charset="0"/>
            </a:endParaRPr>
          </a:p>
          <a:p>
            <a:pPr>
              <a:buFont typeface="Wingdings" panose="05000000000000000000" pitchFamily="2" charset="2"/>
              <a:buChar char="q"/>
            </a:pPr>
            <a:endParaRPr lang="en-US" sz="1600" b="0" i="0" dirty="0">
              <a:solidFill>
                <a:schemeClr val="tx1"/>
              </a:solidFill>
              <a:effectLst/>
              <a:latin typeface="Arial" panose="020B0604020202020204" pitchFamily="34" charset="0"/>
              <a:cs typeface="Arial" panose="020B0604020202020204" pitchFamily="34" charset="0"/>
            </a:endParaRPr>
          </a:p>
          <a:p>
            <a:pPr>
              <a:buFont typeface="Wingdings" panose="05000000000000000000" pitchFamily="2" charset="2"/>
              <a:buChar char="q"/>
            </a:pPr>
            <a:endParaRPr lang="en-US" sz="16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46951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EC44A-1ED3-287F-FC36-239EEE08F3F3}"/>
              </a:ext>
            </a:extLst>
          </p:cNvPr>
          <p:cNvSpPr>
            <a:spLocks noGrp="1"/>
          </p:cNvSpPr>
          <p:nvPr>
            <p:ph type="title"/>
          </p:nvPr>
        </p:nvSpPr>
        <p:spPr>
          <a:xfrm>
            <a:off x="1233255" y="641411"/>
            <a:ext cx="9601200" cy="1485900"/>
          </a:xfrm>
        </p:spPr>
        <p:txBody>
          <a:bodyPr/>
          <a:lstStyle/>
          <a:p>
            <a:r>
              <a:rPr lang="en-US" b="1" dirty="0">
                <a:latin typeface="Arial Black" panose="020B0A04020102020204" pitchFamily="34" charset="0"/>
              </a:rPr>
              <a:t>Presentation Overview</a:t>
            </a:r>
          </a:p>
        </p:txBody>
      </p:sp>
      <p:sp>
        <p:nvSpPr>
          <p:cNvPr id="3" name="Content Placeholder 2">
            <a:extLst>
              <a:ext uri="{FF2B5EF4-FFF2-40B4-BE49-F238E27FC236}">
                <a16:creationId xmlns:a16="http://schemas.microsoft.com/office/drawing/2014/main" id="{8C7CCEA7-025A-9B1A-4C01-915D2EB8794C}"/>
              </a:ext>
            </a:extLst>
          </p:cNvPr>
          <p:cNvSpPr>
            <a:spLocks noGrp="1"/>
          </p:cNvSpPr>
          <p:nvPr>
            <p:ph idx="1"/>
          </p:nvPr>
        </p:nvSpPr>
        <p:spPr>
          <a:xfrm>
            <a:off x="1233255" y="2028548"/>
            <a:ext cx="9819443" cy="4434396"/>
          </a:xfrm>
        </p:spPr>
        <p:txBody>
          <a:bodyPr>
            <a:normAutofit/>
          </a:bodyPr>
          <a:lstStyle/>
          <a:p>
            <a:pPr>
              <a:buFont typeface="Wingdings" panose="05000000000000000000" pitchFamily="2" charset="2"/>
              <a:buChar char="q"/>
            </a:pPr>
            <a:endParaRPr lang="en-US" sz="1600" b="0" i="0" dirty="0">
              <a:solidFill>
                <a:schemeClr val="tx1"/>
              </a:solidFill>
              <a:effectLst/>
              <a:latin typeface="Arial" panose="020B0604020202020204" pitchFamily="34" charset="0"/>
              <a:cs typeface="Arial" panose="020B0604020202020204" pitchFamily="34" charset="0"/>
            </a:endParaRPr>
          </a:p>
          <a:p>
            <a:pPr>
              <a:buFont typeface="Wingdings" panose="05000000000000000000" pitchFamily="2" charset="2"/>
              <a:buChar char="q"/>
            </a:pPr>
            <a:endParaRPr lang="en-US" sz="1600"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q"/>
            </a:pPr>
            <a:r>
              <a:rPr lang="en-US" sz="1800" b="0" i="0" dirty="0">
                <a:solidFill>
                  <a:schemeClr val="tx1"/>
                </a:solidFill>
                <a:effectLst/>
                <a:latin typeface="Arial" panose="020B0604020202020204" pitchFamily="34" charset="0"/>
                <a:cs typeface="Arial" panose="020B0604020202020204" pitchFamily="34" charset="0"/>
              </a:rPr>
              <a:t>"Good Afternoon, Sir. Thank you for joining us today. I’m Aniket Katiyar, and I'm delighted to be here to present our analysis of e-commerce sales data.</a:t>
            </a:r>
          </a:p>
          <a:p>
            <a:pPr>
              <a:buFont typeface="Wingdings" panose="05000000000000000000" pitchFamily="2" charset="2"/>
              <a:buChar char="q"/>
            </a:pPr>
            <a:r>
              <a:rPr lang="en-US" sz="1800" b="0" i="0" dirty="0">
                <a:solidFill>
                  <a:schemeClr val="tx1"/>
                </a:solidFill>
                <a:effectLst/>
                <a:latin typeface="Arial" panose="020B0604020202020204" pitchFamily="34" charset="0"/>
                <a:cs typeface="Arial" panose="020B0604020202020204" pitchFamily="34" charset="0"/>
              </a:rPr>
              <a:t>In today's data-driven world, understanding and leveraging e-commerce data is crucial for making informed business decisions. Our objective with this presentation is to delve into the depths of our e-commerce sales data to uncover insights that will drive our strategy forward.</a:t>
            </a:r>
            <a:endParaRPr lang="en-US" sz="1800"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q"/>
            </a:pPr>
            <a:r>
              <a:rPr lang="en-US" sz="1800" b="0" i="0" dirty="0">
                <a:solidFill>
                  <a:schemeClr val="tx1"/>
                </a:solidFill>
                <a:effectLst/>
                <a:latin typeface="Arial" panose="020B0604020202020204" pitchFamily="34" charset="0"/>
                <a:cs typeface="Arial" panose="020B0604020202020204" pitchFamily="34" charset="0"/>
              </a:rPr>
              <a:t>Throughout the presentation, we'll explore the significance of our findings and offer recommendations for optimizing our e-commerce strategy. By the end, you'll have a clearer understanding of our e-commerce performance and the steps we can take to further our success.</a:t>
            </a:r>
            <a:endParaRPr lang="en-US" sz="18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03297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B8582-D054-8980-FF02-732D5B1F531B}"/>
              </a:ext>
            </a:extLst>
          </p:cNvPr>
          <p:cNvSpPr>
            <a:spLocks noGrp="1"/>
          </p:cNvSpPr>
          <p:nvPr>
            <p:ph type="title"/>
          </p:nvPr>
        </p:nvSpPr>
        <p:spPr>
          <a:xfrm>
            <a:off x="1265067" y="703556"/>
            <a:ext cx="10373557" cy="1311676"/>
          </a:xfrm>
        </p:spPr>
        <p:txBody>
          <a:bodyPr/>
          <a:lstStyle/>
          <a:p>
            <a:r>
              <a:rPr lang="en-US" dirty="0">
                <a:latin typeface="Arial Black" panose="020B0A04020102020204" pitchFamily="34" charset="0"/>
              </a:rPr>
              <a:t>Introduction to product analysis</a:t>
            </a:r>
          </a:p>
        </p:txBody>
      </p:sp>
      <p:sp>
        <p:nvSpPr>
          <p:cNvPr id="3" name="Content Placeholder 2">
            <a:extLst>
              <a:ext uri="{FF2B5EF4-FFF2-40B4-BE49-F238E27FC236}">
                <a16:creationId xmlns:a16="http://schemas.microsoft.com/office/drawing/2014/main" id="{E270CA39-D629-43DD-6068-605829161E51}"/>
              </a:ext>
            </a:extLst>
          </p:cNvPr>
          <p:cNvSpPr>
            <a:spLocks noGrp="1"/>
          </p:cNvSpPr>
          <p:nvPr>
            <p:ph idx="1"/>
          </p:nvPr>
        </p:nvSpPr>
        <p:spPr>
          <a:xfrm>
            <a:off x="1371600" y="2303755"/>
            <a:ext cx="9601200" cy="3581400"/>
          </a:xfrm>
        </p:spPr>
        <p:txBody>
          <a:bodyPr/>
          <a:lstStyle/>
          <a:p>
            <a:pPr algn="l"/>
            <a:endParaRPr lang="en-US" sz="1600" b="0" i="0" dirty="0">
              <a:solidFill>
                <a:schemeClr val="tx1"/>
              </a:solidFill>
              <a:effectLst/>
              <a:latin typeface="Arial" panose="020B0604020202020204" pitchFamily="34" charset="0"/>
              <a:cs typeface="Arial" panose="020B0604020202020204" pitchFamily="34" charset="0"/>
            </a:endParaRPr>
          </a:p>
          <a:p>
            <a:pPr algn="l">
              <a:buFont typeface="Wingdings" panose="05000000000000000000" pitchFamily="2" charset="2"/>
              <a:buChar char="q"/>
            </a:pPr>
            <a:r>
              <a:rPr lang="en-US" sz="1600" b="0" i="0" dirty="0">
                <a:solidFill>
                  <a:schemeClr val="tx1"/>
                </a:solidFill>
                <a:effectLst/>
                <a:latin typeface="Arial" panose="020B0604020202020204" pitchFamily="34" charset="0"/>
                <a:cs typeface="Arial" panose="020B0604020202020204" pitchFamily="34" charset="0"/>
              </a:rPr>
              <a:t>In this section, we will turn our focus to the performance of our products within our e-commerce catalog. Understanding how each product contributes to our sales and profitability is essential for strategic decision-making. We'll examine key performance metrics, identify top-performing and underperforming products, and discuss strategies to optimize our product offerings.</a:t>
            </a:r>
          </a:p>
          <a:p>
            <a:pPr algn="l">
              <a:buFont typeface="Wingdings" panose="05000000000000000000" pitchFamily="2" charset="2"/>
              <a:buChar char="q"/>
            </a:pPr>
            <a:endParaRPr lang="en-US" sz="1600" b="0" i="0" dirty="0">
              <a:solidFill>
                <a:schemeClr val="tx1"/>
              </a:solidFill>
              <a:effectLst/>
              <a:latin typeface="Arial" panose="020B0604020202020204" pitchFamily="34" charset="0"/>
              <a:cs typeface="Arial" panose="020B0604020202020204" pitchFamily="34" charset="0"/>
            </a:endParaRPr>
          </a:p>
          <a:p>
            <a:pPr algn="l">
              <a:buFont typeface="Wingdings" panose="05000000000000000000" pitchFamily="2" charset="2"/>
              <a:buChar char="q"/>
            </a:pPr>
            <a:r>
              <a:rPr lang="en-US" sz="1600" b="0" i="0" dirty="0">
                <a:solidFill>
                  <a:schemeClr val="tx1"/>
                </a:solidFill>
                <a:effectLst/>
                <a:latin typeface="Arial" panose="020B0604020202020204" pitchFamily="34" charset="0"/>
                <a:cs typeface="Arial" panose="020B0604020202020204" pitchFamily="34" charset="0"/>
              </a:rPr>
              <a:t>Let's dive into the data and uncover valuable insights that will help us make informed decisions about our product lineup.</a:t>
            </a:r>
          </a:p>
          <a:p>
            <a:endParaRPr lang="en-US" dirty="0"/>
          </a:p>
        </p:txBody>
      </p:sp>
    </p:spTree>
    <p:extLst>
      <p:ext uri="{BB962C8B-B14F-4D97-AF65-F5344CB8AC3E}">
        <p14:creationId xmlns:p14="http://schemas.microsoft.com/office/powerpoint/2010/main" val="312169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B05299A-4402-B596-67DA-691512BA5FBB}"/>
              </a:ext>
            </a:extLst>
          </p:cNvPr>
          <p:cNvPicPr>
            <a:picLocks noGrp="1" noChangeAspect="1"/>
          </p:cNvPicPr>
          <p:nvPr>
            <p:ph idx="1"/>
          </p:nvPr>
        </p:nvPicPr>
        <p:blipFill>
          <a:blip r:embed="rId2"/>
          <a:stretch>
            <a:fillRect/>
          </a:stretch>
        </p:blipFill>
        <p:spPr>
          <a:xfrm>
            <a:off x="66552" y="1081965"/>
            <a:ext cx="12058895" cy="4546477"/>
          </a:xfrm>
        </p:spPr>
      </p:pic>
    </p:spTree>
    <p:extLst>
      <p:ext uri="{BB962C8B-B14F-4D97-AF65-F5344CB8AC3E}">
        <p14:creationId xmlns:p14="http://schemas.microsoft.com/office/powerpoint/2010/main" val="993841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48376-E7ED-0660-A5C1-EFFE3B820A15}"/>
              </a:ext>
            </a:extLst>
          </p:cNvPr>
          <p:cNvSpPr>
            <a:spLocks noGrp="1"/>
          </p:cNvSpPr>
          <p:nvPr>
            <p:ph type="title"/>
          </p:nvPr>
        </p:nvSpPr>
        <p:spPr>
          <a:xfrm>
            <a:off x="1060882" y="463858"/>
            <a:ext cx="9601200" cy="1485900"/>
          </a:xfrm>
        </p:spPr>
        <p:txBody>
          <a:bodyPr/>
          <a:lstStyle/>
          <a:p>
            <a:r>
              <a:rPr lang="en-US" dirty="0">
                <a:latin typeface="Arial Black" panose="020B0A04020102020204" pitchFamily="34" charset="0"/>
              </a:rPr>
              <a:t>   Summary of Sales Data</a:t>
            </a:r>
          </a:p>
        </p:txBody>
      </p:sp>
      <p:sp>
        <p:nvSpPr>
          <p:cNvPr id="3" name="Content Placeholder 2">
            <a:extLst>
              <a:ext uri="{FF2B5EF4-FFF2-40B4-BE49-F238E27FC236}">
                <a16:creationId xmlns:a16="http://schemas.microsoft.com/office/drawing/2014/main" id="{72879FA4-54D6-4E87-ED4A-84FE9D43488A}"/>
              </a:ext>
            </a:extLst>
          </p:cNvPr>
          <p:cNvSpPr>
            <a:spLocks noGrp="1"/>
          </p:cNvSpPr>
          <p:nvPr>
            <p:ph idx="1"/>
          </p:nvPr>
        </p:nvSpPr>
        <p:spPr>
          <a:xfrm>
            <a:off x="1149659" y="2410287"/>
            <a:ext cx="9601200" cy="3581400"/>
          </a:xfrm>
        </p:spPr>
        <p:txBody>
          <a:bodyPr>
            <a:normAutofit/>
          </a:bodyPr>
          <a:lstStyle/>
          <a:p>
            <a:pPr>
              <a:buFont typeface="Wingdings" panose="05000000000000000000" pitchFamily="2" charset="2"/>
              <a:buChar char="q"/>
            </a:pPr>
            <a:r>
              <a:rPr lang="en-US" sz="1600" b="0" i="0" dirty="0">
                <a:solidFill>
                  <a:schemeClr val="tx1"/>
                </a:solidFill>
                <a:effectLst/>
                <a:latin typeface="Arial "/>
              </a:rPr>
              <a:t>"In conclusion, our analysis of e-commerce sales data has provided us with valuable insights into various aspects of our business. We've identified top-selling products, pinpointed the states with the highest sales, evaluated service level performance, and recognized peak sales times and dates.</a:t>
            </a:r>
          </a:p>
          <a:p>
            <a:pPr algn="l">
              <a:buFont typeface="Wingdings" panose="05000000000000000000" pitchFamily="2" charset="2"/>
              <a:buChar char="q"/>
            </a:pPr>
            <a:endParaRPr lang="en-US" sz="1600" b="0" i="0" dirty="0">
              <a:solidFill>
                <a:schemeClr val="tx1"/>
              </a:solidFill>
              <a:effectLst/>
              <a:latin typeface="Arial "/>
            </a:endParaRPr>
          </a:p>
          <a:p>
            <a:pPr algn="l">
              <a:buFont typeface="Wingdings" panose="05000000000000000000" pitchFamily="2" charset="2"/>
              <a:buChar char="q"/>
            </a:pPr>
            <a:r>
              <a:rPr lang="en-US" sz="1600" b="0" i="0" dirty="0">
                <a:solidFill>
                  <a:schemeClr val="tx1"/>
                </a:solidFill>
                <a:effectLst/>
                <a:latin typeface="Arial "/>
              </a:rPr>
              <a:t>These insights are instrumental in guiding our strategic decisions. For example, we can now allocate resources more effectively, tailor marketing efforts to peak times, and optimize our product offerings. It's clear that data-driven decision-making is at the heart of our future success in the e-commerce industry.</a:t>
            </a:r>
          </a:p>
          <a:p>
            <a:pPr algn="l">
              <a:buFont typeface="Wingdings" panose="05000000000000000000" pitchFamily="2" charset="2"/>
              <a:buChar char="q"/>
            </a:pPr>
            <a:r>
              <a:rPr lang="en-US" sz="1600" dirty="0">
                <a:solidFill>
                  <a:schemeClr val="tx1"/>
                </a:solidFill>
                <a:latin typeface="Arial "/>
              </a:rPr>
              <a:t> </a:t>
            </a:r>
            <a:r>
              <a:rPr lang="en-US" sz="1600" b="0" i="0" dirty="0">
                <a:solidFill>
                  <a:schemeClr val="tx1"/>
                </a:solidFill>
                <a:effectLst/>
                <a:latin typeface="Arial "/>
              </a:rPr>
              <a:t>As we move forward, let's ensure that we continue to leverage data analysis to inform our strategies and improve our overall e-commerce performance. Thank you for your attention, and I invite you all to collaborate in turning these insights into actionable steps for our business's growth and success."</a:t>
            </a:r>
          </a:p>
          <a:p>
            <a:pPr>
              <a:buFont typeface="Wingdings" panose="05000000000000000000" pitchFamily="2" charset="2"/>
              <a:buChar char="q"/>
            </a:pPr>
            <a:endParaRPr lang="en-US" dirty="0"/>
          </a:p>
        </p:txBody>
      </p:sp>
    </p:spTree>
    <p:extLst>
      <p:ext uri="{BB962C8B-B14F-4D97-AF65-F5344CB8AC3E}">
        <p14:creationId xmlns:p14="http://schemas.microsoft.com/office/powerpoint/2010/main" val="1575380780"/>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TM10001115[[fn=Parcel]]</Template>
  <TotalTime>35</TotalTime>
  <Words>508</Words>
  <Application>Microsoft Office PowerPoint</Application>
  <PresentationFormat>Widescreen</PresentationFormat>
  <Paragraphs>27</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Arial </vt:lpstr>
      <vt:lpstr>Arial Black</vt:lpstr>
      <vt:lpstr>Calibri</vt:lpstr>
      <vt:lpstr>Gill Sans MT</vt:lpstr>
      <vt:lpstr>Wingdings</vt:lpstr>
      <vt:lpstr>Parcel</vt:lpstr>
      <vt:lpstr>PowerPoint Presentation</vt:lpstr>
      <vt:lpstr>Agenda Purpose</vt:lpstr>
      <vt:lpstr>Presentation Overview</vt:lpstr>
      <vt:lpstr>Introduction to product analysis</vt:lpstr>
      <vt:lpstr>PowerPoint Presentation</vt:lpstr>
      <vt:lpstr>   Summary of Sales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aniketkatiyar1298@gmail.com</dc:creator>
  <cp:lastModifiedBy>aniketkatiyar1298@gmail.com</cp:lastModifiedBy>
  <cp:revision>1</cp:revision>
  <dcterms:created xsi:type="dcterms:W3CDTF">2023-09-16T07:59:20Z</dcterms:created>
  <dcterms:modified xsi:type="dcterms:W3CDTF">2023-09-16T08:34:58Z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